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9" r:id="rId4"/>
    <p:sldId id="27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5" r:id="rId16"/>
    <p:sldId id="276" r:id="rId17"/>
    <p:sldId id="269" r:id="rId18"/>
    <p:sldId id="270" r:id="rId19"/>
    <p:sldId id="271" r:id="rId20"/>
    <p:sldId id="272" r:id="rId21"/>
    <p:sldId id="273" r:id="rId22"/>
    <p:sldId id="274" r:id="rId23"/>
    <p:sldId id="258" r:id="rId24"/>
  </p:sldIdLst>
  <p:sldSz cx="12192000" cy="6858000"/>
  <p:notesSz cx="6858000" cy="9144000"/>
  <p:embeddedFontLst>
    <p:embeddedFont>
      <p:font typeface="나눔스퀘어 Bold" panose="020B0600000101010101" pitchFamily="50" charset="-127"/>
      <p:bold r:id="rId25"/>
    </p:embeddedFont>
    <p:embeddedFont>
      <p:font typeface="210 맨발의청춘 R" panose="02020603020101020101" pitchFamily="18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08서울한강체 L" panose="02020603020101020101" pitchFamily="18" charset="-127"/>
      <p:regular r:id="rId29"/>
    </p:embeddedFont>
    <p:embeddedFont>
      <p:font typeface="나눔스퀘어" panose="020B0600000101010101" pitchFamily="50" charset="-127"/>
      <p:regular r:id="rId30"/>
    </p:embeddedFont>
    <p:embeddedFont>
      <p:font typeface="배달의민족 연성" panose="020B0600000101010101" pitchFamily="50" charset="-127"/>
      <p:regular r:id="rId31"/>
    </p:embeddedFont>
    <p:embeddedFont>
      <p:font typeface="나눔스퀘어 Light" panose="020B0600000101010101" pitchFamily="50" charset="-127"/>
      <p:regular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E8CD"/>
    <a:srgbClr val="227CB0"/>
    <a:srgbClr val="3C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0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7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623B5-965C-4422-8826-9BFE3F0571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A68A783-DFB4-4016-88EF-319B5367D5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E4C2D5-D326-4DCA-B153-1ABB25A54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CCC76-9461-46C1-8E28-4F2F9AF2FD55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B7AAFA-F100-4EF3-B59C-8CB5935C8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625C38-23C5-4356-8E86-0271E80E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9E4-1921-4FBC-9017-C721A37816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291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621F21-BD81-40A4-96EA-4486637E8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8EB3CD3-4A04-4107-943B-FC372D81A0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985BA9-9450-4F0F-A6C0-EFEA16791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CCC76-9461-46C1-8E28-4F2F9AF2FD55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218A14-2A99-4E92-8A5A-F7FB5945E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25E0C8-3313-4695-89A7-C7A925D9A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9E4-1921-4FBC-9017-C721A37816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407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D390857-7309-40B4-B516-B562BAF33A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7F8EE7-46E6-4085-B9BA-D875508B20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9D76E0-B532-4F60-8E39-35162494A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CCC76-9461-46C1-8E28-4F2F9AF2FD55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842BD2-9335-4827-A6DB-412A049E8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111D30-FD6B-4A82-970A-37C0AECD2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9E4-1921-4FBC-9017-C721A37816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808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B0EFA0-7798-4869-ADD0-CA4164EDD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27C682-51CE-4834-B8A0-32C6AC940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4680CB-EAF3-4B76-843F-0A0FEFECA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CCC76-9461-46C1-8E28-4F2F9AF2FD55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6A4A97-96F4-4ADC-A813-95F96A4D1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61C038-0EFC-429C-8C6F-331C16E3C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9E4-1921-4FBC-9017-C721A37816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530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0B8AD2-E05E-4BBF-BDF2-DE0CDDA23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12AF12-7E8A-4B7D-B13D-94D458E388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0B6D75-B008-4D13-BE4E-84700148B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CCC76-9461-46C1-8E28-4F2F9AF2FD55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1B9633-B8EC-4C87-A8D1-1F0DF842D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8D9FC8-EC1D-47C1-A585-1E471D1CE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9E4-1921-4FBC-9017-C721A37816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797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284D7A-5101-4258-A5DE-8D6A18AD5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62C0CA-22EC-4381-806D-110540D4B5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41B1270-20B3-4B83-966F-895E9F0465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9B035E-67FC-4F98-A40E-4CB6CF0BE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CCC76-9461-46C1-8E28-4F2F9AF2FD55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869276-7F65-48F6-9BB9-5DE994733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C3C662-191C-4351-956C-D6352EA8F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9E4-1921-4FBC-9017-C721A37816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506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113AD5-C631-406C-BF7A-93BD1CD77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D90AFD-86D1-4738-9C09-1EDE2DD04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E90548-325B-47AE-BCA4-2D579B4E45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BD1653-56CB-4A0E-8F79-CA0327A431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0A1829E-7E16-4C8B-809D-FBEC984B69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B1D335F-79FA-4F69-A373-2B393AA45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CCC76-9461-46C1-8E28-4F2F9AF2FD55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7EA2076-D8C4-459F-A8F6-C5383D8C7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800D0F4-35C7-4E89-9A86-D4823FCEB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9E4-1921-4FBC-9017-C721A37816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119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42BDC4-F2FD-4B99-BD0F-8667B4CCF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D72F3A2-8307-4921-B8DD-282F6AF95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CCC76-9461-46C1-8E28-4F2F9AF2FD55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393AE57-F685-4022-8E07-E49BFCF36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5AA356-30B9-4B15-8905-E816CB175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9E4-1921-4FBC-9017-C721A37816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904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694CBA-7AB7-4541-AC7F-479FECFC4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CCC76-9461-46C1-8E28-4F2F9AF2FD55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A1BCBF7-F82B-4A0D-8074-30CBB3EBF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8E13D5-5C53-41EB-A742-BA44102C6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9E4-1921-4FBC-9017-C721A37816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074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E30B7E-2A8A-49E3-8B8F-F0B504E4F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76AFE0-4A44-41B8-963D-26F1FD2BD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A30134-3894-4604-A38C-717A3A346D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9A93EC-7CDA-494A-A91B-FA9A9C3EF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CCC76-9461-46C1-8E28-4F2F9AF2FD55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4E2A41-0096-4404-BA5E-21B62BF21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AFFFA7-95C8-41C8-8E19-D2CFF339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9E4-1921-4FBC-9017-C721A37816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042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0B06B-4B2E-489E-9B2A-FDDC51BE2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E3CE4B4-F85D-4D48-B80D-2C04239929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DBD54E-0804-471B-B3D1-ADB503F232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188EB6-3316-4A21-8EDD-43C7D0D85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CCC76-9461-46C1-8E28-4F2F9AF2FD55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61FD30-E110-43C5-8A8D-31510FD84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4B6E07-59D0-4A81-9D3A-E557E51AF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C9E4-1921-4FBC-9017-C721A37816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792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C8BFAD3-9EF3-47E3-BC55-5952C10DE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2359E1-7382-4947-B7D3-CABC7B12E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96019-32E3-4B94-AA62-2763895916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CCC76-9461-46C1-8E28-4F2F9AF2FD55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2B1F1C-E308-4DA3-9970-1A5AE81ACB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F6113A-15BF-4C4E-A666-7760DD1912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9C9E4-1921-4FBC-9017-C721A37816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695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F1E12B-D8B4-45C5-AC8C-65B25DEAE936}"/>
              </a:ext>
            </a:extLst>
          </p:cNvPr>
          <p:cNvSpPr txBox="1"/>
          <p:nvPr/>
        </p:nvSpPr>
        <p:spPr>
          <a:xfrm>
            <a:off x="9667874" y="6336268"/>
            <a:ext cx="252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배동현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정유정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김민지</a:t>
            </a:r>
          </a:p>
        </p:txBody>
      </p:sp>
      <p:pic>
        <p:nvPicPr>
          <p:cNvPr id="1030" name="Picture 6" descr="back door에 대한 이미지 검색결과">
            <a:extLst>
              <a:ext uri="{FF2B5EF4-FFF2-40B4-BE49-F238E27FC236}">
                <a16:creationId xmlns:a16="http://schemas.microsoft.com/office/drawing/2014/main" id="{2AD7952A-73F5-4F62-B648-2B6B870B0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285875"/>
            <a:ext cx="5715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5E246F5-26ED-485A-9BE6-577C8D0E0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440" y="3432322"/>
            <a:ext cx="5172075" cy="1125537"/>
          </a:xfrm>
        </p:spPr>
        <p:txBody>
          <a:bodyPr>
            <a:normAutofit fontScale="90000"/>
          </a:bodyPr>
          <a:lstStyle/>
          <a:p>
            <a:r>
              <a:rPr lang="ko-KR" altLang="en-US" sz="4400" dirty="0">
                <a:solidFill>
                  <a:schemeClr val="bg2">
                    <a:lumMod val="9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트로이 목마형</a:t>
            </a:r>
            <a:br>
              <a:rPr lang="en-US" altLang="ko-KR" dirty="0">
                <a:solidFill>
                  <a:srgbClr val="FFC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</a:br>
            <a:r>
              <a:rPr lang="ko-KR" altLang="en-US" dirty="0">
                <a:solidFill>
                  <a:srgbClr val="FFC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백 도어 공격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D9F44AD-90C0-4AFE-8DA2-A148C4A2FD13}"/>
              </a:ext>
            </a:extLst>
          </p:cNvPr>
          <p:cNvSpPr/>
          <p:nvPr/>
        </p:nvSpPr>
        <p:spPr>
          <a:xfrm>
            <a:off x="2914650" y="1133475"/>
            <a:ext cx="781050" cy="1266825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506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6B3C3CE-2533-4A1F-BD6E-7E008F663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330" y="675590"/>
            <a:ext cx="7543800" cy="57721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08AF08-63BC-4FCF-BF94-F1B348C8DE78}"/>
              </a:ext>
            </a:extLst>
          </p:cNvPr>
          <p:cNvSpPr txBox="1"/>
          <p:nvPr/>
        </p:nvSpPr>
        <p:spPr>
          <a:xfrm>
            <a:off x="0" y="352425"/>
            <a:ext cx="3171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시연 과정</a:t>
            </a:r>
            <a:endParaRPr lang="ko-KR" altLang="en-US" sz="3600" dirty="0">
              <a:solidFill>
                <a:schemeClr val="bg1">
                  <a:lumMod val="6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1CE51C3-FB8C-4AA7-9E2B-0CE0A61A9158}"/>
              </a:ext>
            </a:extLst>
          </p:cNvPr>
          <p:cNvCxnSpPr>
            <a:cxnSpLocks/>
          </p:cNvCxnSpPr>
          <p:nvPr/>
        </p:nvCxnSpPr>
        <p:spPr>
          <a:xfrm>
            <a:off x="0" y="998756"/>
            <a:ext cx="3171825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493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0A9EF4-6ECE-42B0-82D9-FAA6D9528937}"/>
              </a:ext>
            </a:extLst>
          </p:cNvPr>
          <p:cNvSpPr txBox="1"/>
          <p:nvPr/>
        </p:nvSpPr>
        <p:spPr>
          <a:xfrm>
            <a:off x="0" y="352425"/>
            <a:ext cx="3171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시연 과정</a:t>
            </a:r>
            <a:endParaRPr lang="ko-KR" altLang="en-US" sz="3600" dirty="0">
              <a:solidFill>
                <a:schemeClr val="bg1">
                  <a:lumMod val="6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A0FAEBB-E9FF-4EC9-9139-45D8658DDD67}"/>
              </a:ext>
            </a:extLst>
          </p:cNvPr>
          <p:cNvCxnSpPr>
            <a:cxnSpLocks/>
          </p:cNvCxnSpPr>
          <p:nvPr/>
        </p:nvCxnSpPr>
        <p:spPr>
          <a:xfrm>
            <a:off x="0" y="998756"/>
            <a:ext cx="3171825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D46573FA-D6FF-48FF-8048-42A26DF9E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2" y="514350"/>
            <a:ext cx="1096327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029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EB334B-F601-432D-8AA3-0861CF87BF4E}"/>
              </a:ext>
            </a:extLst>
          </p:cNvPr>
          <p:cNvSpPr txBox="1"/>
          <p:nvPr/>
        </p:nvSpPr>
        <p:spPr>
          <a:xfrm>
            <a:off x="0" y="352425"/>
            <a:ext cx="3171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시연 과정</a:t>
            </a:r>
            <a:endParaRPr lang="ko-KR" altLang="en-US" sz="3600" dirty="0">
              <a:solidFill>
                <a:schemeClr val="bg1">
                  <a:lumMod val="6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CD542D6-EF26-45A5-8ECC-49D0E0689E1D}"/>
              </a:ext>
            </a:extLst>
          </p:cNvPr>
          <p:cNvCxnSpPr>
            <a:cxnSpLocks/>
          </p:cNvCxnSpPr>
          <p:nvPr/>
        </p:nvCxnSpPr>
        <p:spPr>
          <a:xfrm>
            <a:off x="0" y="998756"/>
            <a:ext cx="3171825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72C7852-DF1C-426B-BB3D-AFA07F2ADA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54" r="1932"/>
          <a:stretch/>
        </p:blipFill>
        <p:spPr>
          <a:xfrm>
            <a:off x="2434331" y="1645087"/>
            <a:ext cx="7323337" cy="46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89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9341E7B-7167-42CA-BBB1-49902D5D87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3956" r="850"/>
          <a:stretch/>
        </p:blipFill>
        <p:spPr>
          <a:xfrm>
            <a:off x="807720" y="1269507"/>
            <a:ext cx="7404125" cy="51551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2282E0-4AA4-4D23-A5E6-F25C27ECB795}"/>
              </a:ext>
            </a:extLst>
          </p:cNvPr>
          <p:cNvSpPr txBox="1"/>
          <p:nvPr/>
        </p:nvSpPr>
        <p:spPr>
          <a:xfrm>
            <a:off x="8428237" y="2586732"/>
            <a:ext cx="3529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46E8CD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Meterpreter </a:t>
            </a:r>
            <a:r>
              <a:rPr lang="ko-KR" altLang="en-US" sz="2000" dirty="0">
                <a:solidFill>
                  <a:srgbClr val="46E8CD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연결된 상태에서 </a:t>
            </a:r>
            <a:r>
              <a:rPr lang="en-US" altLang="ko-KR" sz="2000" dirty="0">
                <a:solidFill>
                  <a:srgbClr val="46E8CD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help</a:t>
            </a:r>
            <a:r>
              <a:rPr lang="ko-KR" altLang="en-US" sz="2000" dirty="0">
                <a:solidFill>
                  <a:srgbClr val="46E8CD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를 입력하면 사용할 수 있는 명령어가 뜬다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F66F8B-0CAE-4738-87FC-E3906570F059}"/>
              </a:ext>
            </a:extLst>
          </p:cNvPr>
          <p:cNvSpPr txBox="1"/>
          <p:nvPr/>
        </p:nvSpPr>
        <p:spPr>
          <a:xfrm>
            <a:off x="0" y="352425"/>
            <a:ext cx="3171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시연 과정</a:t>
            </a:r>
            <a:endParaRPr lang="ko-KR" altLang="en-US" sz="3600" dirty="0">
              <a:solidFill>
                <a:schemeClr val="bg1">
                  <a:lumMod val="6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C0EF80F-E40A-4CF6-9D84-AD719D984BE2}"/>
              </a:ext>
            </a:extLst>
          </p:cNvPr>
          <p:cNvCxnSpPr>
            <a:cxnSpLocks/>
          </p:cNvCxnSpPr>
          <p:nvPr/>
        </p:nvCxnSpPr>
        <p:spPr>
          <a:xfrm>
            <a:off x="0" y="998756"/>
            <a:ext cx="3171825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1444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BCDD686-33B2-4C44-AA36-61F5459B6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29698"/>
            <a:ext cx="7467600" cy="1381125"/>
          </a:xfrm>
          <a:ln>
            <a:solidFill>
              <a:srgbClr val="46E8CD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1F86B0-EAAF-42ED-835C-8609DFC7E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69441"/>
            <a:ext cx="7467600" cy="3248025"/>
          </a:xfrm>
          <a:prstGeom prst="rect">
            <a:avLst/>
          </a:prstGeom>
          <a:ln>
            <a:solidFill>
              <a:srgbClr val="46E8CD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797700-5E56-4088-956A-F86979DEA6B1}"/>
              </a:ext>
            </a:extLst>
          </p:cNvPr>
          <p:cNvSpPr txBox="1"/>
          <p:nvPr/>
        </p:nvSpPr>
        <p:spPr>
          <a:xfrm>
            <a:off x="8709660" y="1154430"/>
            <a:ext cx="2777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6E8CD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연결된 컴퓨터의 정보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3D6C88-EC40-44F8-8572-14C00A271E94}"/>
              </a:ext>
            </a:extLst>
          </p:cNvPr>
          <p:cNvSpPr txBox="1"/>
          <p:nvPr/>
        </p:nvSpPr>
        <p:spPr>
          <a:xfrm>
            <a:off x="903654" y="5937678"/>
            <a:ext cx="2913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6E8CD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실행 되고있는 프로세스들 정보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539F84-32F8-46C0-95F4-5622858062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50" y="3423165"/>
            <a:ext cx="7467600" cy="3248025"/>
          </a:xfrm>
          <a:prstGeom prst="rect">
            <a:avLst/>
          </a:prstGeom>
          <a:ln>
            <a:solidFill>
              <a:srgbClr val="46E8CD"/>
            </a:solidFill>
          </a:ln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910EAE0-F177-4021-A00F-3188D983D97A}"/>
              </a:ext>
            </a:extLst>
          </p:cNvPr>
          <p:cNvCxnSpPr/>
          <p:nvPr/>
        </p:nvCxnSpPr>
        <p:spPr>
          <a:xfrm>
            <a:off x="4019550" y="6337788"/>
            <a:ext cx="347091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28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783AEF9-874E-438D-8916-F841BFDDDE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" y="1416603"/>
            <a:ext cx="10515600" cy="402479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6F9323-74FF-4115-BDA2-72598D1BC9F6}"/>
              </a:ext>
            </a:extLst>
          </p:cNvPr>
          <p:cNvSpPr txBox="1"/>
          <p:nvPr/>
        </p:nvSpPr>
        <p:spPr>
          <a:xfrm>
            <a:off x="853440" y="5724144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연결 상태에서 </a:t>
            </a:r>
            <a:r>
              <a:rPr lang="en-US" altLang="ko-KR" sz="28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shell</a:t>
            </a:r>
            <a:r>
              <a:rPr lang="ko-KR" altLang="en-US" sz="28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을 이용하여 윈도우 </a:t>
            </a:r>
            <a:r>
              <a:rPr lang="en-US" altLang="ko-KR" sz="2800" dirty="0" err="1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cmd</a:t>
            </a:r>
            <a:r>
              <a:rPr lang="ko-KR" altLang="en-US" sz="28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를 사용하고 있는 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0E4116-B927-4A2A-AC00-520799D44A6B}"/>
              </a:ext>
            </a:extLst>
          </p:cNvPr>
          <p:cNvSpPr txBox="1"/>
          <p:nvPr/>
        </p:nvSpPr>
        <p:spPr>
          <a:xfrm>
            <a:off x="0" y="352425"/>
            <a:ext cx="3171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방안</a:t>
            </a:r>
            <a:endParaRPr lang="ko-KR" altLang="en-US" sz="3600" dirty="0">
              <a:solidFill>
                <a:schemeClr val="bg1">
                  <a:lumMod val="6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22D5D91-F6CA-489E-B4C9-64A21A05D9C5}"/>
              </a:ext>
            </a:extLst>
          </p:cNvPr>
          <p:cNvCxnSpPr>
            <a:cxnSpLocks/>
          </p:cNvCxnSpPr>
          <p:nvPr/>
        </p:nvCxnSpPr>
        <p:spPr>
          <a:xfrm>
            <a:off x="0" y="998756"/>
            <a:ext cx="3171825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04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58926C4-ACF4-4C63-99F4-A72215381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475" y="1506750"/>
            <a:ext cx="6115050" cy="5048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C42461-96C7-4FEC-952C-1A99DDBDC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99" y="2201197"/>
            <a:ext cx="9183802" cy="41904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7267D0-00D3-43FB-B52A-80D129FB5D72}"/>
              </a:ext>
            </a:extLst>
          </p:cNvPr>
          <p:cNvSpPr txBox="1"/>
          <p:nvPr/>
        </p:nvSpPr>
        <p:spPr>
          <a:xfrm>
            <a:off x="0" y="352425"/>
            <a:ext cx="3171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방안</a:t>
            </a:r>
            <a:endParaRPr lang="ko-KR" altLang="en-US" sz="3600" dirty="0">
              <a:solidFill>
                <a:schemeClr val="bg1">
                  <a:lumMod val="6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5BFD8D6-C7C4-4019-92C5-4FB5A5F689D4}"/>
              </a:ext>
            </a:extLst>
          </p:cNvPr>
          <p:cNvCxnSpPr>
            <a:cxnSpLocks/>
          </p:cNvCxnSpPr>
          <p:nvPr/>
        </p:nvCxnSpPr>
        <p:spPr>
          <a:xfrm>
            <a:off x="0" y="998756"/>
            <a:ext cx="3171825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4FCA9A8-CB30-44B6-AEC7-4EEAB1F971F9}"/>
              </a:ext>
            </a:extLst>
          </p:cNvPr>
          <p:cNvSpPr txBox="1"/>
          <p:nvPr/>
        </p:nvSpPr>
        <p:spPr>
          <a:xfrm>
            <a:off x="4094607" y="798701"/>
            <a:ext cx="4780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Shell </a:t>
            </a:r>
            <a:r>
              <a:rPr lang="ko-KR" altLang="en-US" sz="20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상태에서 윈도우 바탕화면을 스크린샷 한 상황</a:t>
            </a:r>
          </a:p>
        </p:txBody>
      </p:sp>
    </p:spTree>
    <p:extLst>
      <p:ext uri="{BB962C8B-B14F-4D97-AF65-F5344CB8AC3E}">
        <p14:creationId xmlns:p14="http://schemas.microsoft.com/office/powerpoint/2010/main" val="954944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DA7CD4-0CDC-46E5-BB50-AFF3D3522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3064"/>
            <a:ext cx="10515600" cy="349618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altLang="ko-KR" dirty="0">
                <a:solidFill>
                  <a:srgbClr val="46E8CD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Q-1.</a:t>
            </a:r>
            <a:r>
              <a:rPr lang="en-US" altLang="ko-KR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Fakeputty.exe</a:t>
            </a:r>
            <a:r>
              <a:rPr lang="ko-KR" altLang="en-US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를 종료하면 </a:t>
            </a:r>
            <a:r>
              <a:rPr lang="en-US" altLang="ko-KR" dirty="0" err="1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seesion</a:t>
            </a:r>
            <a:r>
              <a:rPr lang="ko-KR" altLang="en-US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이 끊겨버린다</a:t>
            </a:r>
            <a:endParaRPr lang="en-US" altLang="ko-KR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0" indent="0" algn="ctr">
              <a:buNone/>
            </a:pPr>
            <a:r>
              <a:rPr lang="en-US" altLang="ko-KR" dirty="0">
                <a:solidFill>
                  <a:srgbClr val="46E8CD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Q-2.</a:t>
            </a:r>
            <a:r>
              <a:rPr lang="ko-KR" altLang="en-US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컴퓨터를 종료 </a:t>
            </a:r>
            <a:r>
              <a:rPr lang="en-US" altLang="ko-KR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or</a:t>
            </a:r>
            <a:r>
              <a:rPr lang="ko-KR" altLang="en-US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재 시작하면 </a:t>
            </a:r>
            <a:r>
              <a:rPr lang="en-US" altLang="ko-KR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session</a:t>
            </a:r>
            <a:r>
              <a:rPr lang="ko-KR" altLang="en-US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이 끊겨버린다</a:t>
            </a:r>
            <a:endParaRPr lang="en-US" altLang="ko-KR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0" indent="0" algn="ctr">
              <a:buNone/>
            </a:pPr>
            <a:endParaRPr lang="en-US" altLang="ko-KR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0" indent="0" algn="ctr">
              <a:buNone/>
            </a:pPr>
            <a:r>
              <a:rPr lang="en-US" altLang="ko-KR" dirty="0">
                <a:solidFill>
                  <a:srgbClr val="FFC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A-1. </a:t>
            </a:r>
            <a:r>
              <a:rPr lang="en-US" altLang="ko-KR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migrate</a:t>
            </a:r>
            <a:r>
              <a:rPr lang="ko-KR" altLang="en-US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를 이용하여 </a:t>
            </a:r>
            <a:r>
              <a:rPr lang="en-US" altLang="ko-KR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fakeputty.exe</a:t>
            </a:r>
            <a:r>
              <a:rPr lang="ko-KR" altLang="en-US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가 종료되어도</a:t>
            </a:r>
            <a:endParaRPr lang="en-US" altLang="ko-KR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0" indent="0" algn="ctr">
              <a:buNone/>
            </a:pPr>
            <a:r>
              <a:rPr lang="en-US" altLang="ko-KR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계속 연결되고</a:t>
            </a:r>
            <a:endParaRPr lang="en-US" altLang="ko-KR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0" indent="0" algn="ctr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en-US" altLang="ko-KR" dirty="0">
                <a:solidFill>
                  <a:srgbClr val="FFC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A-2. </a:t>
            </a:r>
            <a:r>
              <a:rPr lang="en-US" altLang="ko-KR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run persistence</a:t>
            </a:r>
            <a:r>
              <a:rPr lang="ko-KR" altLang="en-US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를</a:t>
            </a:r>
            <a:r>
              <a:rPr lang="en-US" altLang="ko-KR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이용하여 컴퓨터를 재시작 해도</a:t>
            </a:r>
            <a:endParaRPr lang="en-US" altLang="ko-KR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0" indent="0" algn="ctr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계속 연결되고 자동으로 연결되게 해주고 싶다</a:t>
            </a:r>
            <a:r>
              <a:rPr lang="en-US" altLang="ko-KR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!!</a:t>
            </a:r>
            <a:endParaRPr lang="ko-KR" altLang="en-US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7FA68F-3EAD-497D-A70E-852338D1E3CF}"/>
              </a:ext>
            </a:extLst>
          </p:cNvPr>
          <p:cNvSpPr txBox="1"/>
          <p:nvPr/>
        </p:nvSpPr>
        <p:spPr>
          <a:xfrm>
            <a:off x="0" y="352425"/>
            <a:ext cx="3171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그런데</a:t>
            </a:r>
            <a:endParaRPr lang="ko-KR" altLang="en-US" sz="3600" dirty="0">
              <a:solidFill>
                <a:schemeClr val="bg1">
                  <a:lumMod val="6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29C751B-92CC-485E-90EA-51F5AB2E7103}"/>
              </a:ext>
            </a:extLst>
          </p:cNvPr>
          <p:cNvCxnSpPr>
            <a:cxnSpLocks/>
          </p:cNvCxnSpPr>
          <p:nvPr/>
        </p:nvCxnSpPr>
        <p:spPr>
          <a:xfrm>
            <a:off x="0" y="998756"/>
            <a:ext cx="3171825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45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64A9FFF-0177-4ACD-A2EC-45B766A8D1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804987"/>
            <a:ext cx="9753600" cy="32480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1EFC20-4C15-44E2-949E-3A42E94783AF}"/>
              </a:ext>
            </a:extLst>
          </p:cNvPr>
          <p:cNvSpPr txBox="1"/>
          <p:nvPr/>
        </p:nvSpPr>
        <p:spPr>
          <a:xfrm>
            <a:off x="1219200" y="5228515"/>
            <a:ext cx="975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Fakeputty.exe</a:t>
            </a:r>
            <a:r>
              <a:rPr lang="ko-KR" altLang="en-US" sz="28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를 종료했을 때 </a:t>
            </a:r>
            <a:r>
              <a:rPr lang="en-US" altLang="ko-KR" sz="28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session</a:t>
            </a:r>
            <a:r>
              <a:rPr lang="ko-KR" altLang="en-US" sz="28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이 종료 되었다</a:t>
            </a:r>
            <a:r>
              <a:rPr lang="en-US" altLang="ko-KR" sz="28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  <a:endParaRPr lang="ko-KR" altLang="en-US" sz="2800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9BEA8F-6B99-418A-AB7D-B6DCE9E5CC96}"/>
              </a:ext>
            </a:extLst>
          </p:cNvPr>
          <p:cNvSpPr txBox="1"/>
          <p:nvPr/>
        </p:nvSpPr>
        <p:spPr>
          <a:xfrm>
            <a:off x="0" y="352425"/>
            <a:ext cx="3171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방안</a:t>
            </a:r>
            <a:endParaRPr lang="ko-KR" altLang="en-US" sz="3600" dirty="0">
              <a:solidFill>
                <a:schemeClr val="bg1">
                  <a:lumMod val="6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C8F1F8B-BFA8-4381-B203-03F9B872C318}"/>
              </a:ext>
            </a:extLst>
          </p:cNvPr>
          <p:cNvCxnSpPr>
            <a:cxnSpLocks/>
          </p:cNvCxnSpPr>
          <p:nvPr/>
        </p:nvCxnSpPr>
        <p:spPr>
          <a:xfrm>
            <a:off x="0" y="998756"/>
            <a:ext cx="3171825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9EFC45-701F-4D71-830E-EB82894C5F55}"/>
              </a:ext>
            </a:extLst>
          </p:cNvPr>
          <p:cNvSpPr/>
          <p:nvPr/>
        </p:nvSpPr>
        <p:spPr>
          <a:xfrm>
            <a:off x="5239512" y="4392898"/>
            <a:ext cx="5641848" cy="5631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735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7526017-623E-421B-8719-C08C623E8A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726" y="2025809"/>
            <a:ext cx="8220075" cy="161925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426069-413A-436B-866A-F79A751920B8}"/>
              </a:ext>
            </a:extLst>
          </p:cNvPr>
          <p:cNvSpPr txBox="1"/>
          <p:nvPr/>
        </p:nvSpPr>
        <p:spPr>
          <a:xfrm>
            <a:off x="1240726" y="3778758"/>
            <a:ext cx="109207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Fakeputty.exe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PID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explorer.exe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PID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변경한다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Explorer.exe</a:t>
            </a:r>
            <a:r>
              <a:rPr lang="ko-KR" altLang="en-US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</a:t>
            </a:r>
            <a:r>
              <a:rPr lang="en-US" altLang="ko-KR" dirty="0" err="1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migrat</a:t>
            </a:r>
            <a:r>
              <a:rPr lang="ko-KR" altLang="en-US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하는 이유</a:t>
            </a:r>
            <a:r>
              <a:rPr lang="en-US" altLang="ko-KR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무슨 일이 있어도 종료될 가능성이 적은 프로세스이기 때문이다</a:t>
            </a:r>
            <a:r>
              <a:rPr lang="en-US" altLang="ko-KR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dirty="0">
              <a:solidFill>
                <a:srgbClr val="FFC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explorer.exe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작업 표시줄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바탕화면과 같은 사용자 쉘을 지원하는 프로세스이다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작업표시줄이나 바탕화면을 제공해주는 프로세스를 사용자가 강제 종료 시키는 일은 아무래도 적기 때문이다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 </a:t>
            </a:r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E4455-17C8-4028-893E-58E50006F315}"/>
              </a:ext>
            </a:extLst>
          </p:cNvPr>
          <p:cNvSpPr txBox="1"/>
          <p:nvPr/>
        </p:nvSpPr>
        <p:spPr>
          <a:xfrm>
            <a:off x="0" y="352425"/>
            <a:ext cx="3171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방안</a:t>
            </a:r>
            <a:endParaRPr lang="ko-KR" altLang="en-US" sz="3600" dirty="0">
              <a:solidFill>
                <a:schemeClr val="bg1">
                  <a:lumMod val="6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A6B3E7D-8DE8-4026-8045-38391207AAF3}"/>
              </a:ext>
            </a:extLst>
          </p:cNvPr>
          <p:cNvCxnSpPr>
            <a:cxnSpLocks/>
          </p:cNvCxnSpPr>
          <p:nvPr/>
        </p:nvCxnSpPr>
        <p:spPr>
          <a:xfrm>
            <a:off x="0" y="998756"/>
            <a:ext cx="3171825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4FCA551-D524-4E11-B0E7-B098960B436D}"/>
              </a:ext>
            </a:extLst>
          </p:cNvPr>
          <p:cNvCxnSpPr/>
          <p:nvPr/>
        </p:nvCxnSpPr>
        <p:spPr>
          <a:xfrm>
            <a:off x="1501140" y="3441092"/>
            <a:ext cx="347091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5544CF4A-162F-44AD-9057-E0694003AC24}"/>
              </a:ext>
            </a:extLst>
          </p:cNvPr>
          <p:cNvSpPr/>
          <p:nvPr/>
        </p:nvSpPr>
        <p:spPr>
          <a:xfrm>
            <a:off x="2890836" y="348671"/>
            <a:ext cx="10296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A-1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70115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5915701-07AC-4D4F-BCF6-6CD3C07C6C3C}"/>
              </a:ext>
            </a:extLst>
          </p:cNvPr>
          <p:cNvSpPr txBox="1"/>
          <p:nvPr/>
        </p:nvSpPr>
        <p:spPr>
          <a:xfrm>
            <a:off x="0" y="352425"/>
            <a:ext cx="3171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백 도어 </a:t>
            </a:r>
            <a:r>
              <a:rPr lang="ko-KR" altLang="en-US" sz="3600" dirty="0">
                <a:solidFill>
                  <a:schemeClr val="bg1">
                    <a:lumMod val="6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란</a:t>
            </a:r>
            <a:r>
              <a:rPr lang="en-US" altLang="ko-KR" sz="3600" dirty="0">
                <a:solidFill>
                  <a:schemeClr val="bg1">
                    <a:lumMod val="6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?</a:t>
            </a:r>
            <a:endParaRPr lang="ko-KR" altLang="en-US" sz="3600" dirty="0">
              <a:solidFill>
                <a:schemeClr val="bg1">
                  <a:lumMod val="6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A2A1AA1-FFAC-4BBC-8323-7ECF75A96033}"/>
              </a:ext>
            </a:extLst>
          </p:cNvPr>
          <p:cNvCxnSpPr>
            <a:cxnSpLocks/>
          </p:cNvCxnSpPr>
          <p:nvPr/>
        </p:nvCxnSpPr>
        <p:spPr>
          <a:xfrm>
            <a:off x="0" y="998756"/>
            <a:ext cx="3171825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E8D5FA-D4F6-404E-BAB2-5010184E324D}"/>
              </a:ext>
            </a:extLst>
          </p:cNvPr>
          <p:cNvSpPr/>
          <p:nvPr/>
        </p:nvSpPr>
        <p:spPr>
          <a:xfrm>
            <a:off x="266700" y="2136338"/>
            <a:ext cx="741045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말그대로 </a:t>
            </a:r>
            <a:r>
              <a:rPr lang="en-US" altLang="ko-KR" b="1" i="0" dirty="0">
                <a:solidFill>
                  <a:srgbClr val="FFC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b="1" i="0" dirty="0">
                <a:solidFill>
                  <a:srgbClr val="FFC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뒷문</a:t>
            </a:r>
            <a:r>
              <a:rPr lang="en-US" altLang="ko-KR" b="1" i="0" dirty="0">
                <a:solidFill>
                  <a:srgbClr val="FFC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b="1" i="0" dirty="0">
                <a:solidFill>
                  <a:srgbClr val="FFC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이라는 의미</a:t>
            </a:r>
            <a:endParaRPr lang="en-US" altLang="ko-KR" b="0" i="0" dirty="0">
              <a:solidFill>
                <a:schemeClr val="bg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b="0" i="0" dirty="0">
              <a:solidFill>
                <a:schemeClr val="bg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b="0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서버의 경우 최고관리자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[=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루트관리자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가 아니면 접근을 할 수가 없는데</a:t>
            </a:r>
            <a:endParaRPr lang="en-US" altLang="ko-KR" b="0" i="0" dirty="0">
              <a:solidFill>
                <a:schemeClr val="bg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b="0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해커가 해당 서버를 해킹했다면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다음에 들어갈 때는 </a:t>
            </a:r>
            <a:r>
              <a:rPr lang="ko-KR" altLang="en-US" b="0" i="0" dirty="0">
                <a:solidFill>
                  <a:srgbClr val="FFC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해킹과정을 거치지 않고 </a:t>
            </a:r>
            <a:endParaRPr lang="en-US" altLang="ko-KR" b="0" i="0" dirty="0">
              <a:solidFill>
                <a:srgbClr val="FFC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b="0" i="0" dirty="0">
                <a:solidFill>
                  <a:srgbClr val="FFC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간단하게 들어 갈수 있는 프로그램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을 서버에 심어 놓게 됨</a:t>
            </a:r>
            <a:endParaRPr lang="en-US" altLang="ko-KR" b="0" i="0" dirty="0">
              <a:solidFill>
                <a:schemeClr val="bg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b="0" i="0" dirty="0">
              <a:solidFill>
                <a:schemeClr val="bg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b="0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이러한 프로그램을 </a:t>
            </a:r>
            <a:r>
              <a:rPr lang="ko-KR" altLang="en-US" b="0" i="0" dirty="0">
                <a:solidFill>
                  <a:srgbClr val="FFC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백 도어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라고 함</a:t>
            </a:r>
            <a:endParaRPr lang="en-US" altLang="ko-KR" b="0" i="0" dirty="0">
              <a:solidFill>
                <a:schemeClr val="bg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b="0" i="0" dirty="0">
              <a:solidFill>
                <a:schemeClr val="bg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b="0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위의 경우처럼 악의적인 목적의 백도어도 있지만</a:t>
            </a:r>
            <a:endParaRPr lang="en-US" altLang="ko-KR" b="0" i="0" dirty="0">
              <a:solidFill>
                <a:schemeClr val="bg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b="0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루트관리자의 사망이나 패스워드 손실로 인한 사고시를 대비해</a:t>
            </a:r>
            <a:endParaRPr lang="en-US" altLang="ko-KR" b="0" i="0" dirty="0">
              <a:solidFill>
                <a:schemeClr val="bg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b="0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임의적으로 만들어지는 경우도 있음</a:t>
            </a:r>
            <a:endParaRPr lang="en-US" altLang="ko-KR" b="0" i="0" dirty="0">
              <a:solidFill>
                <a:schemeClr val="bg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6" descr="back door에 대한 이미지 검색결과">
            <a:extLst>
              <a:ext uri="{FF2B5EF4-FFF2-40B4-BE49-F238E27FC236}">
                <a16:creationId xmlns:a16="http://schemas.microsoft.com/office/drawing/2014/main" id="{A7BA2561-DE67-4FC9-97DE-FBEC92ACE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7346" y="2248529"/>
            <a:ext cx="3056979" cy="258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035F02-A98E-48EF-8A0E-C29DAC3A336C}"/>
              </a:ext>
            </a:extLst>
          </p:cNvPr>
          <p:cNvSpPr/>
          <p:nvPr/>
        </p:nvSpPr>
        <p:spPr>
          <a:xfrm>
            <a:off x="7534275" y="1857375"/>
            <a:ext cx="1930724" cy="1192228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B6F213-3665-4A05-8067-926E88FA044F}"/>
              </a:ext>
            </a:extLst>
          </p:cNvPr>
          <p:cNvSpPr/>
          <p:nvPr/>
        </p:nvSpPr>
        <p:spPr>
          <a:xfrm>
            <a:off x="8499637" y="3802953"/>
            <a:ext cx="1313965" cy="619976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21D2BA7-ECCE-4F24-9AC9-0881BDAF94BA}"/>
              </a:ext>
            </a:extLst>
          </p:cNvPr>
          <p:cNvSpPr/>
          <p:nvPr/>
        </p:nvSpPr>
        <p:spPr>
          <a:xfrm>
            <a:off x="8928686" y="4044417"/>
            <a:ext cx="884915" cy="619976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23226BF-FF88-4A20-A9DE-BAB29F6CC4A8}"/>
              </a:ext>
            </a:extLst>
          </p:cNvPr>
          <p:cNvSpPr/>
          <p:nvPr/>
        </p:nvSpPr>
        <p:spPr>
          <a:xfrm>
            <a:off x="10631477" y="4022392"/>
            <a:ext cx="1112848" cy="619976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23C825-26DE-46AF-8FB3-52E4010B0409}"/>
              </a:ext>
            </a:extLst>
          </p:cNvPr>
          <p:cNvSpPr/>
          <p:nvPr/>
        </p:nvSpPr>
        <p:spPr>
          <a:xfrm>
            <a:off x="8963935" y="4006076"/>
            <a:ext cx="884915" cy="619976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999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0418196-E25B-431F-B186-B836621FB4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67" b="186"/>
          <a:stretch/>
        </p:blipFill>
        <p:spPr>
          <a:xfrm>
            <a:off x="2022363" y="1479074"/>
            <a:ext cx="7729537" cy="836644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7B3EABC-4DD5-419C-AA43-810591066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363" y="2513092"/>
            <a:ext cx="4073637" cy="40583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498568-4180-49E7-AD2C-59DC2AF27E1F}"/>
              </a:ext>
            </a:extLst>
          </p:cNvPr>
          <p:cNvSpPr txBox="1"/>
          <p:nvPr/>
        </p:nvSpPr>
        <p:spPr>
          <a:xfrm>
            <a:off x="6397562" y="4542282"/>
            <a:ext cx="5367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Fakeputty.exe</a:t>
            </a:r>
            <a:r>
              <a:rPr lang="ko-KR" altLang="en-US" sz="28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가 사라진 것을 볼 수 있다</a:t>
            </a:r>
            <a:r>
              <a:rPr lang="en-US" altLang="ko-KR" sz="28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  <a:endParaRPr lang="ko-KR" altLang="en-US" sz="2800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5EB891-370C-4317-970A-F61780069A09}"/>
              </a:ext>
            </a:extLst>
          </p:cNvPr>
          <p:cNvSpPr txBox="1"/>
          <p:nvPr/>
        </p:nvSpPr>
        <p:spPr>
          <a:xfrm>
            <a:off x="0" y="352425"/>
            <a:ext cx="3171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방안</a:t>
            </a:r>
            <a:endParaRPr lang="ko-KR" altLang="en-US" sz="3600" dirty="0">
              <a:solidFill>
                <a:schemeClr val="bg1">
                  <a:lumMod val="6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8DCBBC9-5101-443B-B189-4BCA818D74BD}"/>
              </a:ext>
            </a:extLst>
          </p:cNvPr>
          <p:cNvCxnSpPr>
            <a:cxnSpLocks/>
          </p:cNvCxnSpPr>
          <p:nvPr/>
        </p:nvCxnSpPr>
        <p:spPr>
          <a:xfrm>
            <a:off x="0" y="998756"/>
            <a:ext cx="3171825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C9E6F0-8E4F-42BA-8284-606FC7412C05}"/>
              </a:ext>
            </a:extLst>
          </p:cNvPr>
          <p:cNvSpPr/>
          <p:nvPr/>
        </p:nvSpPr>
        <p:spPr>
          <a:xfrm>
            <a:off x="2890836" y="348671"/>
            <a:ext cx="10296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A-1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129694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2ABE334-1A68-491F-93AB-3E72A29701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35" y="1645087"/>
            <a:ext cx="7463258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9E96D6-2E3D-493E-B771-6AFB59563C30}"/>
              </a:ext>
            </a:extLst>
          </p:cNvPr>
          <p:cNvSpPr txBox="1"/>
          <p:nvPr/>
        </p:nvSpPr>
        <p:spPr>
          <a:xfrm>
            <a:off x="0" y="352425"/>
            <a:ext cx="3171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방안</a:t>
            </a:r>
            <a:endParaRPr lang="ko-KR" altLang="en-US" sz="3600" dirty="0">
              <a:solidFill>
                <a:schemeClr val="bg1">
                  <a:lumMod val="6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BFBBCB2-09BF-41E3-A7F0-4E8D6CFD6300}"/>
              </a:ext>
            </a:extLst>
          </p:cNvPr>
          <p:cNvCxnSpPr>
            <a:cxnSpLocks/>
          </p:cNvCxnSpPr>
          <p:nvPr/>
        </p:nvCxnSpPr>
        <p:spPr>
          <a:xfrm>
            <a:off x="0" y="998756"/>
            <a:ext cx="3171825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4EBBBCD-B032-4A5F-9757-FF2CDD4A09E4}"/>
              </a:ext>
            </a:extLst>
          </p:cNvPr>
          <p:cNvSpPr txBox="1"/>
          <p:nvPr/>
        </p:nvSpPr>
        <p:spPr>
          <a:xfrm>
            <a:off x="7825093" y="1927930"/>
            <a:ext cx="412230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46E8C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명령어 해석</a:t>
            </a:r>
            <a:endParaRPr lang="en-US" altLang="ko-KR" sz="2400" dirty="0">
              <a:solidFill>
                <a:srgbClr val="46E8C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Persistence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실행하겠다</a:t>
            </a:r>
            <a:endParaRPr lang="en-US" altLang="ko-KR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b="1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-U :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로그온 되면 자동으로 실행되도록</a:t>
            </a:r>
            <a:endParaRPr lang="en-US" altLang="ko-KR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b="1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</a:t>
            </a:r>
            <a:r>
              <a:rPr lang="en-US" altLang="ko-KR" b="1" dirty="0" err="1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</a:t>
            </a:r>
            <a:r>
              <a:rPr lang="en-US" altLang="ko-KR" b="1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5 : 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로그온 되면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5</a:t>
            </a:r>
            <a:r>
              <a:rPr lang="ko-KR" altLang="en-US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초후에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연결을 시켜라</a:t>
            </a:r>
            <a:endParaRPr lang="en-US" altLang="ko-KR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b="1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-p 4444 : </a:t>
            </a:r>
            <a:r>
              <a:rPr lang="en-US" altLang="ko-KR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meterpreter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연결할때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사용한 포트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4444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 연결을 하라</a:t>
            </a:r>
            <a:endParaRPr lang="en-US" altLang="ko-KR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b="1" dirty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-r 192.168.0.30 : </a:t>
            </a:r>
            <a:r>
              <a:rPr lang="en-US" altLang="ko-KR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meterpreter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연결할때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사용한 공격자 </a:t>
            </a:r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IP</a:t>
            </a:r>
            <a:r>
              <a:rPr lang="ko-KR" altLang="en-US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 연결을 하라 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5497BCD-69BB-4951-8A73-F5977CFFC7D6}"/>
              </a:ext>
            </a:extLst>
          </p:cNvPr>
          <p:cNvCxnSpPr>
            <a:cxnSpLocks/>
          </p:cNvCxnSpPr>
          <p:nvPr/>
        </p:nvCxnSpPr>
        <p:spPr>
          <a:xfrm>
            <a:off x="1774317" y="1949166"/>
            <a:ext cx="3913251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66B8FD-053D-4AF9-BE74-2CE48EB23172}"/>
              </a:ext>
            </a:extLst>
          </p:cNvPr>
          <p:cNvSpPr/>
          <p:nvPr/>
        </p:nvSpPr>
        <p:spPr>
          <a:xfrm>
            <a:off x="2890836" y="348671"/>
            <a:ext cx="10296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A-2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888575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BFC9CB23-DA53-4996-832E-C1F5628D96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52" y="377267"/>
            <a:ext cx="10515600" cy="4024794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71C245-535C-42CF-B3D3-9BB86DA6C713}"/>
              </a:ext>
            </a:extLst>
          </p:cNvPr>
          <p:cNvSpPr txBox="1"/>
          <p:nvPr/>
        </p:nvSpPr>
        <p:spPr>
          <a:xfrm>
            <a:off x="0" y="352425"/>
            <a:ext cx="3171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방안</a:t>
            </a:r>
            <a:endParaRPr lang="ko-KR" altLang="en-US" sz="3600" dirty="0">
              <a:solidFill>
                <a:schemeClr val="bg1">
                  <a:lumMod val="6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F89471D-542F-420A-8F96-E588D5FC3C83}"/>
              </a:ext>
            </a:extLst>
          </p:cNvPr>
          <p:cNvCxnSpPr>
            <a:cxnSpLocks/>
          </p:cNvCxnSpPr>
          <p:nvPr/>
        </p:nvCxnSpPr>
        <p:spPr>
          <a:xfrm>
            <a:off x="0" y="998756"/>
            <a:ext cx="3171825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E29C205-AA7E-456C-BB0D-31FF44761703}"/>
              </a:ext>
            </a:extLst>
          </p:cNvPr>
          <p:cNvCxnSpPr/>
          <p:nvPr/>
        </p:nvCxnSpPr>
        <p:spPr>
          <a:xfrm>
            <a:off x="6682740" y="4022983"/>
            <a:ext cx="347091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58850E77-581F-4032-A7A3-C6F2D597D7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1" b="1918"/>
          <a:stretch/>
        </p:blipFill>
        <p:spPr>
          <a:xfrm>
            <a:off x="278130" y="2090062"/>
            <a:ext cx="11637818" cy="439067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37F886E-C25B-4D5C-8B9C-D6DDEE218F07}"/>
              </a:ext>
            </a:extLst>
          </p:cNvPr>
          <p:cNvSpPr/>
          <p:nvPr/>
        </p:nvSpPr>
        <p:spPr>
          <a:xfrm>
            <a:off x="2890836" y="348671"/>
            <a:ext cx="10296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A-2</a:t>
            </a:r>
            <a:endParaRPr lang="ko-KR" altLang="en-US" sz="3600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B2E8034-838A-4878-A788-D50743997D6E}"/>
              </a:ext>
            </a:extLst>
          </p:cNvPr>
          <p:cNvCxnSpPr>
            <a:cxnSpLocks/>
          </p:cNvCxnSpPr>
          <p:nvPr/>
        </p:nvCxnSpPr>
        <p:spPr>
          <a:xfrm>
            <a:off x="5792881" y="2607312"/>
            <a:ext cx="3283297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21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5915701-07AC-4D4F-BCF6-6CD3C07C6C3C}"/>
              </a:ext>
            </a:extLst>
          </p:cNvPr>
          <p:cNvSpPr txBox="1"/>
          <p:nvPr/>
        </p:nvSpPr>
        <p:spPr>
          <a:xfrm>
            <a:off x="0" y="352425"/>
            <a:ext cx="3171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FFC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탐지법과 보안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A2A1AA1-FFAC-4BBC-8323-7ECF75A96033}"/>
              </a:ext>
            </a:extLst>
          </p:cNvPr>
          <p:cNvCxnSpPr>
            <a:cxnSpLocks/>
          </p:cNvCxnSpPr>
          <p:nvPr/>
        </p:nvCxnSpPr>
        <p:spPr>
          <a:xfrm>
            <a:off x="0" y="998756"/>
            <a:ext cx="3171825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47F1A7-FBF0-4D82-BAB3-B8A056B91B88}"/>
              </a:ext>
            </a:extLst>
          </p:cNvPr>
          <p:cNvSpPr/>
          <p:nvPr/>
        </p:nvSpPr>
        <p:spPr>
          <a:xfrm>
            <a:off x="1585912" y="1181040"/>
            <a:ext cx="9628632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46E8C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 </a:t>
            </a:r>
          </a:p>
          <a:p>
            <a:r>
              <a:rPr lang="en-US" altLang="ko-KR" sz="2000" dirty="0">
                <a:solidFill>
                  <a:srgbClr val="46E8C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 </a:t>
            </a:r>
            <a:r>
              <a:rPr lang="ko-KR" altLang="en-US" sz="2000" dirty="0">
                <a:solidFill>
                  <a:srgbClr val="46E8C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탐지 기술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  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백신에서 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RAT (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Remote Administration Tool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종류 악성코드 탐지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  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IDS (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Intrusion Detection System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탐지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 </a:t>
            </a:r>
            <a:r>
              <a:rPr lang="en-US" altLang="ko-KR" sz="2000" dirty="0">
                <a:solidFill>
                  <a:srgbClr val="46E8C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 </a:t>
            </a:r>
            <a:r>
              <a:rPr lang="ko-KR" altLang="en-US" sz="2000" dirty="0">
                <a:solidFill>
                  <a:srgbClr val="46E8C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대응방안</a:t>
            </a:r>
            <a:endParaRPr lang="en-US" altLang="ko-KR" sz="2000" dirty="0">
              <a:solidFill>
                <a:srgbClr val="46E8C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dirty="0">
                <a:solidFill>
                  <a:srgbClr val="46E8C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무결성 검사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-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시스템에 어떤 변화가 일어나는지 </a:t>
            </a:r>
            <a:r>
              <a:rPr lang="ko-KR" altLang="en-US" sz="2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알아보는것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- MD5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해시 함수가 많이 사용된다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.(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내용이 조금만 바뀌어도 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MD5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해시 값이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다르므로 주요파일의 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MD5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값을 주기적으로 수집하여 변경 내역을 확인한다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dirty="0">
                <a:solidFill>
                  <a:srgbClr val="46E8C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 </a:t>
            </a:r>
            <a:r>
              <a:rPr lang="ko-KR" altLang="en-US" sz="2000" dirty="0">
                <a:solidFill>
                  <a:srgbClr val="46E8C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대응방안</a:t>
            </a:r>
            <a:endParaRPr lang="en-US" altLang="ko-KR" sz="2000" dirty="0">
              <a:solidFill>
                <a:srgbClr val="46E8C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-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네트워크 모니터링 필수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- SETUID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검사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변경된 것이 없는지 확인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-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불필요한 포트가 열려있지는 않 은지 확인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-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방화벽 인 바운드 정책 설정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화이트 리스트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-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 도어 프로그램 삭제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 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재구축  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백도어는 공격자만 아는 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Hole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존재하기 때문에 포맷 후 재구축 밖에 없음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2000" b="0" i="0" dirty="0">
              <a:solidFill>
                <a:schemeClr val="bg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5838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5915701-07AC-4D4F-BCF6-6CD3C07C6C3C}"/>
              </a:ext>
            </a:extLst>
          </p:cNvPr>
          <p:cNvSpPr txBox="1"/>
          <p:nvPr/>
        </p:nvSpPr>
        <p:spPr>
          <a:xfrm>
            <a:off x="0" y="550647"/>
            <a:ext cx="5672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>
                    <a:lumMod val="8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트로이 목마형 </a:t>
            </a:r>
            <a:r>
              <a:rPr lang="ko-KR" altLang="en-US" sz="3600" dirty="0">
                <a:solidFill>
                  <a:srgbClr val="FFC000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백 도어</a:t>
            </a:r>
            <a:r>
              <a:rPr lang="ko-KR" altLang="en-US" sz="3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ko-KR" altLang="en-US" sz="3600" dirty="0">
                <a:solidFill>
                  <a:schemeClr val="bg1">
                    <a:lumMod val="8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란</a:t>
            </a:r>
            <a:r>
              <a:rPr lang="en-US" altLang="ko-KR" sz="3600" dirty="0">
                <a:solidFill>
                  <a:schemeClr val="bg1">
                    <a:lumMod val="8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?</a:t>
            </a:r>
            <a:endParaRPr lang="ko-KR" altLang="en-US" sz="3600" dirty="0">
              <a:solidFill>
                <a:schemeClr val="bg1">
                  <a:lumMod val="8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A2A1AA1-FFAC-4BBC-8323-7ECF75A96033}"/>
              </a:ext>
            </a:extLst>
          </p:cNvPr>
          <p:cNvCxnSpPr>
            <a:cxnSpLocks/>
          </p:cNvCxnSpPr>
          <p:nvPr/>
        </p:nvCxnSpPr>
        <p:spPr>
          <a:xfrm>
            <a:off x="0" y="1195381"/>
            <a:ext cx="5672831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E8D5FA-D4F6-404E-BAB2-5010184E324D}"/>
              </a:ext>
            </a:extLst>
          </p:cNvPr>
          <p:cNvSpPr/>
          <p:nvPr/>
        </p:nvSpPr>
        <p:spPr>
          <a:xfrm>
            <a:off x="266700" y="2136338"/>
            <a:ext cx="74104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b="0" i="0" dirty="0">
              <a:solidFill>
                <a:schemeClr val="bg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035F02-A98E-48EF-8A0E-C29DAC3A336C}"/>
              </a:ext>
            </a:extLst>
          </p:cNvPr>
          <p:cNvSpPr/>
          <p:nvPr/>
        </p:nvSpPr>
        <p:spPr>
          <a:xfrm>
            <a:off x="7534275" y="1857375"/>
            <a:ext cx="1930724" cy="1192228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B6F213-3665-4A05-8067-926E88FA044F}"/>
              </a:ext>
            </a:extLst>
          </p:cNvPr>
          <p:cNvSpPr/>
          <p:nvPr/>
        </p:nvSpPr>
        <p:spPr>
          <a:xfrm>
            <a:off x="8499637" y="3802953"/>
            <a:ext cx="1313965" cy="619976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21D2BA7-ECCE-4F24-9AC9-0881BDAF94BA}"/>
              </a:ext>
            </a:extLst>
          </p:cNvPr>
          <p:cNvSpPr/>
          <p:nvPr/>
        </p:nvSpPr>
        <p:spPr>
          <a:xfrm>
            <a:off x="8928686" y="4044417"/>
            <a:ext cx="884915" cy="619976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23226BF-FF88-4A20-A9DE-BAB29F6CC4A8}"/>
              </a:ext>
            </a:extLst>
          </p:cNvPr>
          <p:cNvSpPr/>
          <p:nvPr/>
        </p:nvSpPr>
        <p:spPr>
          <a:xfrm>
            <a:off x="10631477" y="4022392"/>
            <a:ext cx="1112848" cy="619976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23C825-26DE-46AF-8FB3-52E4010B0409}"/>
              </a:ext>
            </a:extLst>
          </p:cNvPr>
          <p:cNvSpPr/>
          <p:nvPr/>
        </p:nvSpPr>
        <p:spPr>
          <a:xfrm>
            <a:off x="8963935" y="4006076"/>
            <a:ext cx="884915" cy="619976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B66A757-7FBB-44EB-B1E3-BBE926B8DC00}"/>
              </a:ext>
            </a:extLst>
          </p:cNvPr>
          <p:cNvSpPr/>
          <p:nvPr/>
        </p:nvSpPr>
        <p:spPr>
          <a:xfrm>
            <a:off x="906544" y="2651760"/>
            <a:ext cx="825007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en-US" altLang="ko-KR" dirty="0">
                <a:solidFill>
                  <a:schemeClr val="bg1"/>
                </a:solidFill>
                <a:ea typeface="나눔스퀘어" panose="020B0600000101010101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나눔스퀘어" panose="020B0600000101010101"/>
              </a:rPr>
              <a:t>처음부터 백도어를 목적으로 만들어진 프로그램이 아닌데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나눔스퀘어" panose="020B0600000101010101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나눔스퀘어" panose="020B0600000101010101"/>
              </a:rPr>
              <a:t>백도어로 동작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나눔스퀘어" panose="020B0600000101010101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q"/>
            </a:pP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나눔스퀘어" panose="020B0600000101010101"/>
            </a:endParaRP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나눔스퀘어" panose="020B0600000101010101"/>
              </a:rPr>
              <a:t> 윈도우에서는 웹 브라우저나 명령 창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나눔스퀘어" panose="020B0600000101010101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나눔스퀘어" panose="020B0600000101010101"/>
              </a:rPr>
              <a:t>간단한 게임 등도 백도어와 섞을 수 있다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나눔스퀘어" panose="020B0600000101010101"/>
              </a:rPr>
              <a:t>.</a:t>
            </a:r>
          </a:p>
          <a:p>
            <a:pPr>
              <a:spcBef>
                <a:spcPct val="20000"/>
              </a:spcBef>
            </a:pP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나눔스퀘어" panose="020B0600000101010101"/>
              </a:rPr>
              <a:t> </a:t>
            </a:r>
          </a:p>
          <a:p>
            <a:pPr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나눔스퀘어" panose="020B0600000101010101"/>
              </a:rPr>
              <a:t> 이렇게 만들어진 백도어를 실행하면 원래 목적의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나눔스퀘어" panose="020B0600000101010101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나눔스퀘어" panose="020B0600000101010101"/>
              </a:rPr>
              <a:t>프로그램도 실행되면서 동시에      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나눔스퀘어" panose="020B0600000101010101"/>
            </a:endParaRPr>
          </a:p>
          <a:p>
            <a:pPr>
              <a:spcBef>
                <a:spcPct val="20000"/>
              </a:spcBef>
            </a:pP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나눔스퀘어" panose="020B0600000101010101"/>
              </a:rPr>
              <a:t>백도어도 설치된다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나눔스퀘어" panose="020B0600000101010101"/>
              </a:rPr>
              <a:t>.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B8B63C-3A80-42F9-891A-31D2BE0B8B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04" b="93122" l="5600" r="93800">
                        <a14:foregroundMark x1="45200" y1="13051" x2="45200" y2="13051"/>
                        <a14:foregroundMark x1="48000" y1="21517" x2="48000" y2="21517"/>
                        <a14:foregroundMark x1="60400" y1="20106" x2="60400" y2="20106"/>
                        <a14:foregroundMark x1="87000" y1="7584" x2="87000" y2="7584"/>
                        <a14:foregroundMark x1="78000" y1="4056" x2="78000" y2="4056"/>
                        <a14:foregroundMark x1="93200" y1="11111" x2="93200" y2="11111"/>
                        <a14:foregroundMark x1="93800" y1="93298" x2="93800" y2="93298"/>
                        <a14:foregroundMark x1="5600" y1="63492" x2="5600" y2="63492"/>
                        <a14:foregroundMark x1="43000" y1="9171" x2="43000" y2="9171"/>
                        <a14:foregroundMark x1="54200" y1="8642" x2="54200" y2="8642"/>
                        <a14:foregroundMark x1="44600" y1="9171" x2="44600" y2="9171"/>
                        <a14:foregroundMark x1="54800" y1="8113" x2="54800" y2="8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414" y="4587037"/>
            <a:ext cx="1570428" cy="1780866"/>
          </a:xfrm>
          <a:prstGeom prst="rect">
            <a:avLst/>
          </a:prstGeom>
        </p:spPr>
      </p:pic>
      <p:pic>
        <p:nvPicPr>
          <p:cNvPr id="22" name="Picture 6" descr="back door에 대한 이미지 검색결과">
            <a:extLst>
              <a:ext uri="{FF2B5EF4-FFF2-40B4-BE49-F238E27FC236}">
                <a16:creationId xmlns:a16="http://schemas.microsoft.com/office/drawing/2014/main" id="{3E48775F-9A2D-4273-B11E-4B6C464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746" y="2377099"/>
            <a:ext cx="3056979" cy="258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2F5C7AD-9D2D-476C-B564-63DCB6F4B3B9}"/>
              </a:ext>
            </a:extLst>
          </p:cNvPr>
          <p:cNvSpPr/>
          <p:nvPr/>
        </p:nvSpPr>
        <p:spPr>
          <a:xfrm>
            <a:off x="8836535" y="2136338"/>
            <a:ext cx="633559" cy="867026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55CCFF7-748A-42E3-B714-9AC8D1088525}"/>
              </a:ext>
            </a:extLst>
          </p:cNvPr>
          <p:cNvSpPr/>
          <p:nvPr/>
        </p:nvSpPr>
        <p:spPr>
          <a:xfrm>
            <a:off x="9081086" y="4196817"/>
            <a:ext cx="884915" cy="619976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BCCEFA-6D82-4334-AE13-2715B84577D3}"/>
              </a:ext>
            </a:extLst>
          </p:cNvPr>
          <p:cNvSpPr/>
          <p:nvPr/>
        </p:nvSpPr>
        <p:spPr>
          <a:xfrm>
            <a:off x="10783877" y="4174792"/>
            <a:ext cx="1112848" cy="619976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AE3C6ED-F8F2-4FBD-8FF1-FE947C063449}"/>
              </a:ext>
            </a:extLst>
          </p:cNvPr>
          <p:cNvSpPr/>
          <p:nvPr/>
        </p:nvSpPr>
        <p:spPr>
          <a:xfrm>
            <a:off x="8830867" y="4174792"/>
            <a:ext cx="884915" cy="619976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25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11111E-6 L 0.27005 -0.2594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16" y="-1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B7C088-154F-4A50-BF97-D0EA2F3DD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47135"/>
            <a:ext cx="12192000" cy="176418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altLang="ko-KR" dirty="0" err="1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msfvenom</a:t>
            </a:r>
            <a:r>
              <a:rPr lang="en-US" altLang="ko-KR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(Metasploit)</a:t>
            </a:r>
            <a:r>
              <a:rPr lang="ko-KR" altLang="en-US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을 이용하여 </a:t>
            </a:r>
            <a:r>
              <a:rPr lang="en-US" altLang="ko-KR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putty</a:t>
            </a:r>
            <a:r>
              <a:rPr lang="ko-KR" altLang="en-US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프로그램에 악성코드를 등록한다</a:t>
            </a:r>
            <a:r>
              <a:rPr lang="en-US" altLang="ko-KR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</a:p>
          <a:p>
            <a:pPr marL="0" indent="0" algn="ctr">
              <a:buNone/>
            </a:pPr>
            <a:endParaRPr lang="en-US" altLang="ko-KR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0" indent="0" algn="ctr">
              <a:buNone/>
            </a:pPr>
            <a:r>
              <a:rPr lang="ko-KR" altLang="en-US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피해자 </a:t>
            </a:r>
            <a:r>
              <a:rPr lang="en-US" altLang="ko-KR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PC</a:t>
            </a:r>
            <a:r>
              <a:rPr lang="ko-KR" altLang="en-US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에서 감염된 </a:t>
            </a:r>
            <a:r>
              <a:rPr lang="en-US" altLang="ko-KR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putty.exe</a:t>
            </a:r>
            <a:r>
              <a:rPr lang="ko-KR" altLang="en-US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파일을 사용할 경우 공격자 </a:t>
            </a:r>
            <a:r>
              <a:rPr lang="en-US" altLang="ko-KR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PC</a:t>
            </a:r>
            <a:r>
              <a:rPr lang="ko-KR" altLang="en-US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에서는 피해자 </a:t>
            </a:r>
            <a:r>
              <a:rPr lang="en-US" altLang="ko-KR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PC</a:t>
            </a:r>
            <a:r>
              <a:rPr lang="ko-KR" altLang="en-US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에 </a:t>
            </a:r>
            <a:r>
              <a:rPr lang="en-US" altLang="ko-KR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session</a:t>
            </a:r>
            <a:r>
              <a:rPr lang="ko-KR" altLang="en-US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을 연결할 수 있는 상태가 된다</a:t>
            </a:r>
            <a:r>
              <a:rPr lang="en-US" altLang="ko-KR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0E69BE-B41C-438D-9CEF-4B78F84545FD}"/>
              </a:ext>
            </a:extLst>
          </p:cNvPr>
          <p:cNvSpPr txBox="1"/>
          <p:nvPr/>
        </p:nvSpPr>
        <p:spPr>
          <a:xfrm>
            <a:off x="0" y="4323654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46E8C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</a:t>
            </a:r>
            <a:r>
              <a:rPr lang="en-US" altLang="ko-KR" sz="2000" dirty="0" err="1">
                <a:solidFill>
                  <a:srgbClr val="46E8C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Msfvenom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metasplit</a:t>
            </a:r>
            <a:r>
              <a:rPr lang="ko-KR" altLang="en-US" sz="2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버전이 바뀌면서 변경된 이름</a:t>
            </a:r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	     </a:t>
            </a:r>
            <a:r>
              <a:rPr lang="ko-KR" altLang="en-US" sz="2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정보수집</a:t>
            </a:r>
            <a:r>
              <a:rPr lang="en-US" altLang="ko-KR" sz="2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공격에 사용되는 </a:t>
            </a:r>
            <a:r>
              <a:rPr lang="en-US" altLang="ko-KR" sz="2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payload</a:t>
            </a:r>
            <a:r>
              <a:rPr lang="ko-KR" altLang="en-US" sz="2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등으로 구성된 도구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675D3A-C774-4B3B-B2FE-557D77BE334F}"/>
              </a:ext>
            </a:extLst>
          </p:cNvPr>
          <p:cNvSpPr txBox="1"/>
          <p:nvPr/>
        </p:nvSpPr>
        <p:spPr>
          <a:xfrm>
            <a:off x="0" y="551109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46E8C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*Payload: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시스템에서 실행하고자 하는 코드로 프레임워크에 의해 전달</a:t>
            </a:r>
            <a:r>
              <a:rPr lang="en-US" altLang="ko-KR" sz="2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(ex: </a:t>
            </a:r>
            <a:r>
              <a:rPr lang="ko-KR" altLang="en-US" sz="2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악성 코드</a:t>
            </a:r>
            <a:r>
              <a:rPr lang="en-US" altLang="ko-KR" sz="2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FA77F3-1167-4973-AA60-EF822DC30854}"/>
              </a:ext>
            </a:extLst>
          </p:cNvPr>
          <p:cNvSpPr txBox="1"/>
          <p:nvPr/>
        </p:nvSpPr>
        <p:spPr>
          <a:xfrm>
            <a:off x="0" y="352425"/>
            <a:ext cx="2578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시나리오</a:t>
            </a:r>
            <a:endParaRPr lang="ko-KR" altLang="en-US" sz="3600" dirty="0">
              <a:solidFill>
                <a:schemeClr val="bg1">
                  <a:lumMod val="6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C2E1463-27CC-4497-AB41-41BAA1B42BE6}"/>
              </a:ext>
            </a:extLst>
          </p:cNvPr>
          <p:cNvCxnSpPr>
            <a:cxnSpLocks/>
          </p:cNvCxnSpPr>
          <p:nvPr/>
        </p:nvCxnSpPr>
        <p:spPr>
          <a:xfrm>
            <a:off x="0" y="998756"/>
            <a:ext cx="257860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324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402C54D-DE1F-4F83-9D22-F6199F3BF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170" y="1151840"/>
            <a:ext cx="7543800" cy="1609725"/>
          </a:xfrm>
          <a:prstGeom prst="rect">
            <a:avLst/>
          </a:prstGeom>
          <a:ln>
            <a:solidFill>
              <a:srgbClr val="46E8CD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842E9F-DCEE-420C-A660-095F8AA56F0C}"/>
              </a:ext>
            </a:extLst>
          </p:cNvPr>
          <p:cNvSpPr txBox="1"/>
          <p:nvPr/>
        </p:nvSpPr>
        <p:spPr>
          <a:xfrm>
            <a:off x="1667374" y="2914650"/>
            <a:ext cx="755859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-a		 x86 32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비트 사용 하겠다</a:t>
            </a:r>
          </a:p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--platform 	windows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플랫폼 사용하겠다</a:t>
            </a:r>
          </a:p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-x putty.exe	putty.exe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파일을 사용하겠다</a:t>
            </a:r>
          </a:p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-k 		fakeputty.exe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만들고 나서도 원본을 유지하겠다</a:t>
            </a:r>
          </a:p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-p		payload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windows/</a:t>
            </a:r>
            <a:r>
              <a:rPr lang="en-US" altLang="ko-KR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meterpreter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en-US" altLang="ko-KR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reverse_tcp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하겠다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lhost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		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공격자 아이피</a:t>
            </a:r>
          </a:p>
          <a:p>
            <a:r>
              <a:rPr lang="en-US" altLang="ko-KR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lport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	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임의로 열어주려는 포트번호</a:t>
            </a:r>
          </a:p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-e		x86 /</a:t>
            </a:r>
            <a:r>
              <a:rPr lang="en-US" altLang="ko-KR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shikata_ga_nai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인코딩을 하겠다</a:t>
            </a:r>
          </a:p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en-US" altLang="ko-KR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3 		3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번을 반복해라 인코딩을</a:t>
            </a:r>
          </a:p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-b "\x00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인코딩을 할 때 이 코드를 무시해라</a:t>
            </a:r>
          </a:p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-f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파일타입</a:t>
            </a:r>
          </a:p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-o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아웃파일타입</a:t>
            </a:r>
          </a:p>
          <a:p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1597AB-E6B2-4EC1-A01C-35870CC92E6F}"/>
              </a:ext>
            </a:extLst>
          </p:cNvPr>
          <p:cNvSpPr txBox="1"/>
          <p:nvPr/>
        </p:nvSpPr>
        <p:spPr>
          <a:xfrm>
            <a:off x="9225970" y="1776279"/>
            <a:ext cx="2984673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46E8CD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&lt;- Putty.exe </a:t>
            </a:r>
            <a:r>
              <a:rPr lang="ko-KR" altLang="en-US" sz="2000" dirty="0">
                <a:solidFill>
                  <a:srgbClr val="46E8CD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파일로 감염된      </a:t>
            </a:r>
            <a:r>
              <a:rPr lang="en-US" altLang="ko-KR" sz="2000" dirty="0">
                <a:solidFill>
                  <a:srgbClr val="46E8CD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fakeputty.exe </a:t>
            </a:r>
            <a:r>
              <a:rPr lang="ko-KR" altLang="en-US" sz="2000" dirty="0">
                <a:solidFill>
                  <a:srgbClr val="46E8CD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만드는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95FF18-AB2B-48BF-B2F8-EED237D27BC4}"/>
              </a:ext>
            </a:extLst>
          </p:cNvPr>
          <p:cNvSpPr txBox="1"/>
          <p:nvPr/>
        </p:nvSpPr>
        <p:spPr>
          <a:xfrm>
            <a:off x="0" y="352425"/>
            <a:ext cx="3171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시연 과정</a:t>
            </a:r>
            <a:endParaRPr lang="ko-KR" altLang="en-US" sz="3600" dirty="0">
              <a:solidFill>
                <a:schemeClr val="bg1">
                  <a:lumMod val="6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277139F-4424-49CC-AEDD-065D22C14E48}"/>
              </a:ext>
            </a:extLst>
          </p:cNvPr>
          <p:cNvCxnSpPr>
            <a:cxnSpLocks/>
          </p:cNvCxnSpPr>
          <p:nvPr/>
        </p:nvCxnSpPr>
        <p:spPr>
          <a:xfrm>
            <a:off x="0" y="998756"/>
            <a:ext cx="3171825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271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308C7AD-DCC7-48F6-B19B-E6BD09751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912" y="1564412"/>
            <a:ext cx="7543800" cy="2886075"/>
          </a:xfrm>
          <a:ln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75335B-E04F-4505-9D6F-1A127DFAD9E1}"/>
              </a:ext>
            </a:extLst>
          </p:cNvPr>
          <p:cNvSpPr txBox="1"/>
          <p:nvPr/>
        </p:nvSpPr>
        <p:spPr>
          <a:xfrm>
            <a:off x="0" y="352425"/>
            <a:ext cx="3171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시연 과정</a:t>
            </a:r>
            <a:endParaRPr lang="ko-KR" altLang="en-US" sz="3600" dirty="0">
              <a:solidFill>
                <a:schemeClr val="bg1">
                  <a:lumMod val="6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4FFD95-4A57-4EC8-ACEA-172B2CEA9317}"/>
              </a:ext>
            </a:extLst>
          </p:cNvPr>
          <p:cNvCxnSpPr>
            <a:cxnSpLocks/>
          </p:cNvCxnSpPr>
          <p:nvPr/>
        </p:nvCxnSpPr>
        <p:spPr>
          <a:xfrm>
            <a:off x="0" y="998756"/>
            <a:ext cx="3171825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BC3C3549-973B-4356-80D8-203DF1A08223}"/>
              </a:ext>
            </a:extLst>
          </p:cNvPr>
          <p:cNvGrpSpPr/>
          <p:nvPr/>
        </p:nvGrpSpPr>
        <p:grpSpPr>
          <a:xfrm>
            <a:off x="4872269" y="2051740"/>
            <a:ext cx="6163599" cy="4389120"/>
            <a:chOff x="4872269" y="2051740"/>
            <a:chExt cx="6163599" cy="438912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84A6E46-EAE2-42C1-80EF-3A5466310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2269" y="2051740"/>
              <a:ext cx="6163599" cy="4389120"/>
            </a:xfrm>
            <a:prstGeom prst="rect">
              <a:avLst/>
            </a:prstGeom>
            <a:ln>
              <a:solidFill>
                <a:srgbClr val="46E8CD"/>
              </a:solidFill>
            </a:ln>
          </p:spPr>
        </p:pic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7B1692F-C653-4D8B-9C07-7AE78D7724D1}"/>
                </a:ext>
              </a:extLst>
            </p:cNvPr>
            <p:cNvSpPr/>
            <p:nvPr/>
          </p:nvSpPr>
          <p:spPr>
            <a:xfrm>
              <a:off x="7740396" y="3123003"/>
              <a:ext cx="982980" cy="105319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B5E265B7-DB3A-414C-814A-7CD020381BF3}"/>
                </a:ext>
              </a:extLst>
            </p:cNvPr>
            <p:cNvSpPr/>
            <p:nvPr/>
          </p:nvSpPr>
          <p:spPr>
            <a:xfrm>
              <a:off x="7645908" y="2322115"/>
              <a:ext cx="982980" cy="1053192"/>
            </a:xfrm>
            <a:prstGeom prst="ellipse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447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2E523A8-92A8-4F9B-8387-65E476B02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62" y="1310161"/>
            <a:ext cx="7543800" cy="288607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BDF9F0C-2174-44D0-8421-049CF69AF0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044" y="2753198"/>
            <a:ext cx="6680835" cy="3590449"/>
          </a:xfrm>
          <a:prstGeom prst="rect">
            <a:avLst/>
          </a:prstGeom>
          <a:ln>
            <a:solidFill>
              <a:srgbClr val="46E8CD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27D520-7196-475D-BEEE-D8458180B44A}"/>
              </a:ext>
            </a:extLst>
          </p:cNvPr>
          <p:cNvSpPr txBox="1"/>
          <p:nvPr/>
        </p:nvSpPr>
        <p:spPr>
          <a:xfrm>
            <a:off x="0" y="352425"/>
            <a:ext cx="3171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시연 과정</a:t>
            </a:r>
            <a:endParaRPr lang="ko-KR" altLang="en-US" sz="3600" dirty="0">
              <a:solidFill>
                <a:schemeClr val="bg1">
                  <a:lumMod val="6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18C6499-BC96-4E22-A073-151B44E781C6}"/>
              </a:ext>
            </a:extLst>
          </p:cNvPr>
          <p:cNvCxnSpPr>
            <a:cxnSpLocks/>
          </p:cNvCxnSpPr>
          <p:nvPr/>
        </p:nvCxnSpPr>
        <p:spPr>
          <a:xfrm>
            <a:off x="0" y="998756"/>
            <a:ext cx="3171825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95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FDF151-F82E-446C-BA41-02416085AE92}"/>
              </a:ext>
            </a:extLst>
          </p:cNvPr>
          <p:cNvSpPr txBox="1"/>
          <p:nvPr/>
        </p:nvSpPr>
        <p:spPr>
          <a:xfrm>
            <a:off x="0" y="352425"/>
            <a:ext cx="3171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시연 과정</a:t>
            </a:r>
            <a:endParaRPr lang="ko-KR" altLang="en-US" sz="3600" dirty="0">
              <a:solidFill>
                <a:schemeClr val="bg1">
                  <a:lumMod val="6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291ABAB-B907-4DD1-933C-3A86CCA984F4}"/>
              </a:ext>
            </a:extLst>
          </p:cNvPr>
          <p:cNvCxnSpPr>
            <a:cxnSpLocks/>
          </p:cNvCxnSpPr>
          <p:nvPr/>
        </p:nvCxnSpPr>
        <p:spPr>
          <a:xfrm>
            <a:off x="0" y="998756"/>
            <a:ext cx="3171825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D90B0E34-A8FE-447D-8148-69AAA44BAAA0}"/>
              </a:ext>
            </a:extLst>
          </p:cNvPr>
          <p:cNvGrpSpPr/>
          <p:nvPr/>
        </p:nvGrpSpPr>
        <p:grpSpPr>
          <a:xfrm>
            <a:off x="2745678" y="605069"/>
            <a:ext cx="7543800" cy="5772150"/>
            <a:chOff x="2745678" y="605069"/>
            <a:chExt cx="7543800" cy="577215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6FFB610-3320-45AD-8472-CDCB8F636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5678" y="605069"/>
              <a:ext cx="7543800" cy="57721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01127EC-41A8-436F-9630-BED9E61D911E}"/>
                </a:ext>
              </a:extLst>
            </p:cNvPr>
            <p:cNvGrpSpPr/>
            <p:nvPr/>
          </p:nvGrpSpPr>
          <p:grpSpPr>
            <a:xfrm>
              <a:off x="2745678" y="1095375"/>
              <a:ext cx="7543800" cy="5099685"/>
              <a:chOff x="2745678" y="1095375"/>
              <a:chExt cx="7543800" cy="5099685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6B4D4730-7592-4523-834B-E23456FFC6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45678" y="1095375"/>
                <a:ext cx="7543800" cy="4667250"/>
              </a:xfrm>
              <a:prstGeom prst="rect">
                <a:avLst/>
              </a:prstGeom>
              <a:ln>
                <a:solidFill>
                  <a:srgbClr val="46E8CD"/>
                </a:solidFill>
              </a:ln>
            </p:spPr>
          </p:pic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16289EB7-0E5A-4819-8612-F7E5568B6B12}"/>
                  </a:ext>
                </a:extLst>
              </p:cNvPr>
              <p:cNvCxnSpPr/>
              <p:nvPr/>
            </p:nvCxnSpPr>
            <p:spPr>
              <a:xfrm>
                <a:off x="2948940" y="6195060"/>
                <a:ext cx="4617720" cy="0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0336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B4293BB-8597-446E-8504-FBE540B62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277" y="1342588"/>
            <a:ext cx="6780992" cy="5188486"/>
          </a:xfrm>
          <a:prstGeom prst="rect">
            <a:avLst/>
          </a:prstGeom>
          <a:ln>
            <a:solidFill>
              <a:srgbClr val="46E8CD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E90C30-006D-44CE-BBA9-5F68A0766601}"/>
              </a:ext>
            </a:extLst>
          </p:cNvPr>
          <p:cNvSpPr txBox="1"/>
          <p:nvPr/>
        </p:nvSpPr>
        <p:spPr>
          <a:xfrm>
            <a:off x="8439150" y="2921168"/>
            <a:ext cx="375285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46E8CD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&lt;- ftp</a:t>
            </a:r>
            <a:r>
              <a:rPr lang="ko-KR" altLang="en-US" sz="2000" dirty="0">
                <a:solidFill>
                  <a:srgbClr val="46E8CD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를 이용하여 칼리</a:t>
            </a:r>
            <a:r>
              <a:rPr lang="en-US" altLang="ko-KR" sz="2000" dirty="0">
                <a:solidFill>
                  <a:srgbClr val="46E8CD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(Kali)</a:t>
            </a:r>
            <a:r>
              <a:rPr lang="ko-KR" altLang="en-US" sz="2000" dirty="0">
                <a:solidFill>
                  <a:srgbClr val="46E8CD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에 있는 악성코드에 감염된 </a:t>
            </a:r>
            <a:r>
              <a:rPr lang="en-US" altLang="ko-KR" sz="2000" dirty="0">
                <a:solidFill>
                  <a:srgbClr val="46E8CD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fakeputty.exe</a:t>
            </a:r>
            <a:r>
              <a:rPr lang="ko-KR" altLang="en-US" sz="2000" dirty="0">
                <a:solidFill>
                  <a:srgbClr val="46E8CD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를 윈도우</a:t>
            </a:r>
            <a:r>
              <a:rPr lang="en-US" altLang="ko-KR" sz="2000" dirty="0">
                <a:solidFill>
                  <a:srgbClr val="46E8CD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7</a:t>
            </a:r>
            <a:r>
              <a:rPr lang="ko-KR" altLang="en-US" sz="2000" dirty="0">
                <a:solidFill>
                  <a:srgbClr val="46E8CD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에 옮기기</a:t>
            </a:r>
            <a:r>
              <a:rPr lang="en-US" altLang="ko-KR" sz="2000" dirty="0">
                <a:solidFill>
                  <a:srgbClr val="46E8CD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  <a:endParaRPr lang="ko-KR" altLang="en-US" sz="2000" dirty="0">
              <a:solidFill>
                <a:srgbClr val="46E8CD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C5E57A-327D-4425-9A0F-A2D4564BF369}"/>
              </a:ext>
            </a:extLst>
          </p:cNvPr>
          <p:cNvSpPr txBox="1"/>
          <p:nvPr/>
        </p:nvSpPr>
        <p:spPr>
          <a:xfrm>
            <a:off x="0" y="352425"/>
            <a:ext cx="3171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시연 과정</a:t>
            </a:r>
            <a:endParaRPr lang="ko-KR" altLang="en-US" sz="3600" dirty="0">
              <a:solidFill>
                <a:schemeClr val="bg1">
                  <a:lumMod val="6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5AE4060-3524-414F-A820-5508A9715C2E}"/>
              </a:ext>
            </a:extLst>
          </p:cNvPr>
          <p:cNvCxnSpPr>
            <a:cxnSpLocks/>
          </p:cNvCxnSpPr>
          <p:nvPr/>
        </p:nvCxnSpPr>
        <p:spPr>
          <a:xfrm>
            <a:off x="0" y="998756"/>
            <a:ext cx="3171825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1673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452</Words>
  <Application>Microsoft Office PowerPoint</Application>
  <PresentationFormat>와이드스크린</PresentationFormat>
  <Paragraphs>115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3" baseType="lpstr">
      <vt:lpstr>나눔스퀘어 Bold</vt:lpstr>
      <vt:lpstr>210 맨발의청춘 R</vt:lpstr>
      <vt:lpstr>맑은 고딕</vt:lpstr>
      <vt:lpstr>Wingdings</vt:lpstr>
      <vt:lpstr>Arial</vt:lpstr>
      <vt:lpstr>08서울한강체 L</vt:lpstr>
      <vt:lpstr>나눔스퀘어</vt:lpstr>
      <vt:lpstr>배달의민족 연성</vt:lpstr>
      <vt:lpstr>나눔스퀘어 Light</vt:lpstr>
      <vt:lpstr>Office 테마</vt:lpstr>
      <vt:lpstr>트로이 목마형 백 도어 공격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백 도어 공격</dc:title>
  <dc:creator>lg</dc:creator>
  <cp:lastModifiedBy>lg</cp:lastModifiedBy>
  <cp:revision>22</cp:revision>
  <dcterms:created xsi:type="dcterms:W3CDTF">2017-11-13T05:27:53Z</dcterms:created>
  <dcterms:modified xsi:type="dcterms:W3CDTF">2017-11-13T13:39:11Z</dcterms:modified>
</cp:coreProperties>
</file>